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70" r:id="rId3"/>
    <p:sldId id="277" r:id="rId4"/>
    <p:sldId id="295" r:id="rId5"/>
    <p:sldId id="297" r:id="rId6"/>
    <p:sldId id="298" r:id="rId7"/>
    <p:sldId id="296" r:id="rId8"/>
    <p:sldId id="29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26.01.2022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scalabc.net/ssyilki-dlya-skachivaniy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26 января 202</a:t>
            </a:r>
            <a:r>
              <a:rPr lang="en-US" dirty="0"/>
              <a:t>2</a:t>
            </a:r>
            <a:r>
              <a:rPr lang="ru-RU" dirty="0"/>
              <a:t>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октановых чисел смешения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ОКТАНОВОЕ ЧИСЛО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03457-8F1B-40FE-8C85-3396761ADCD6}"/>
              </a:ext>
            </a:extLst>
          </p:cNvPr>
          <p:cNvSpPr txBox="1"/>
          <p:nvPr/>
        </p:nvSpPr>
        <p:spPr>
          <a:xfrm>
            <a:off x="510102" y="1027905"/>
            <a:ext cx="9290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1" dirty="0">
                <a:solidFill>
                  <a:srgbClr val="80BF44"/>
                </a:solidFill>
              </a:rPr>
              <a:t>Октановое число</a:t>
            </a:r>
            <a:r>
              <a:rPr lang="ru-RU" b="1" i="1" dirty="0"/>
              <a:t> </a:t>
            </a:r>
            <a:r>
              <a:rPr lang="ru-RU" dirty="0"/>
              <a:t>– это условная величина, характеризующая детонационную стойкость и численно равная процентному содержанию изооктана в эталонной смеси с н-гептаном, которая по детонационной стойкости эквивалентна испытуемому топливу в условиях стандартного одноцилиндрового двигателя.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AD3B3-867C-407C-B9D9-B2D7360D6661}"/>
              </a:ext>
            </a:extLst>
          </p:cNvPr>
          <p:cNvSpPr txBox="1"/>
          <p:nvPr/>
        </p:nvSpPr>
        <p:spPr>
          <a:xfrm>
            <a:off x="1124336" y="5723778"/>
            <a:ext cx="343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2,2,4-триметилпентан (изооктан)</a:t>
            </a:r>
          </a:p>
          <a:p>
            <a:pPr algn="ctr"/>
            <a:r>
              <a:rPr lang="ru-RU" dirty="0"/>
              <a:t>ОЧ = 100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CF98A-D62D-4BE0-94F1-368C384D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97" y="1210468"/>
            <a:ext cx="6008924" cy="6042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55F0A9-5E07-41E8-9C4B-10858DAFFDB8}"/>
              </a:ext>
            </a:extLst>
          </p:cNvPr>
          <p:cNvSpPr txBox="1"/>
          <p:nvPr/>
        </p:nvSpPr>
        <p:spPr>
          <a:xfrm>
            <a:off x="4222202" y="2233008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Эталонные углеводороды: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6996B-3E75-4DE2-881F-733058159FF8}"/>
              </a:ext>
            </a:extLst>
          </p:cNvPr>
          <p:cNvSpPr txBox="1"/>
          <p:nvPr/>
        </p:nvSpPr>
        <p:spPr>
          <a:xfrm>
            <a:off x="7547696" y="5723778"/>
            <a:ext cx="26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н-гептан</a:t>
            </a:r>
          </a:p>
          <a:p>
            <a:pPr algn="ctr"/>
            <a:r>
              <a:rPr lang="ru-RU" dirty="0"/>
              <a:t>ОЧ = 0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A3E860-A481-4147-8CB2-C3DBFEE4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47" y="1482967"/>
            <a:ext cx="6133454" cy="57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ОКТАНОВЫЕ ЧИСЛА ИНДИВИДУАЛЬНЫХ УГЛЕВОДОРОДОВ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3CB166E-6A45-490B-937F-1911AB5C6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123" y="1425743"/>
            <a:ext cx="536326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Наименьшим ОЧ обладают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алканы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нормального строения, наивысшим – ароматические УВ.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нормальных алканов резко снижается с увеличением их молекулярной массы.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изопарафинов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значительно выше, чем у алканов нормального строения.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Олефиновые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УВ обладают более высокими ОЧ в сравнении с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алканами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с тем же числом атомов углерода.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аренов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повышается с увеличением числа углеродных атомов.</a:t>
            </a:r>
            <a:endParaRPr lang="ru-RU" altLang="ru-RU" sz="1800" b="1" dirty="0">
              <a:cs typeface="Arial" panose="020B0604020202020204" pitchFamily="34" charset="0"/>
            </a:endParaRP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A3A20D6-295B-4E59-A66A-0AD317925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166937"/>
              </p:ext>
            </p:extLst>
          </p:nvPr>
        </p:nvGraphicFramePr>
        <p:xfrm>
          <a:off x="172325" y="1210468"/>
          <a:ext cx="5653190" cy="5605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Graph" r:id="rId5" imgW="3920760" imgH="3888000" progId="Origin95.Graph">
                  <p:embed/>
                </p:oleObj>
              </mc:Choice>
              <mc:Fallback>
                <p:oleObj name="Graph" r:id="rId5" imgW="3920760" imgH="3888000" progId="Origin95.Graph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812FB9FA-11F2-4BEE-A570-BEBC1C6C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325" y="1210468"/>
                        <a:ext cx="5653190" cy="5605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E91A1AE2-8E2A-4B99-BEA6-935F79B93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791229"/>
              </p:ext>
            </p:extLst>
          </p:nvPr>
        </p:nvGraphicFramePr>
        <p:xfrm>
          <a:off x="595746" y="1504710"/>
          <a:ext cx="11177156" cy="3926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424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52309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449423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Октановое число смеси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0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Октановое число каждого компонента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1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октанового числа каждого компонента (ОЧ ИМ) на его объемную долю (октановое число, средневзвешенное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2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</a:t>
                      </a:r>
                      <a:r>
                        <a:rPr lang="en-US" sz="1400" dirty="0"/>
                        <a:t>R</a:t>
                      </a:r>
                      <a:r>
                        <a:rPr lang="en-US" sz="1400" baseline="-25000" dirty="0"/>
                        <a:t>0</a:t>
                      </a:r>
                      <a:r>
                        <a:rPr lang="en-US" sz="1400" dirty="0"/>
                        <a:t> </a:t>
                      </a:r>
                      <a:r>
                        <a:rPr lang="ru-RU" sz="1400" dirty="0"/>
                        <a:t>и </a:t>
                      </a:r>
                      <a:r>
                        <a:rPr lang="en-US" sz="1400" dirty="0"/>
                        <a:t>J</a:t>
                      </a:r>
                      <a:r>
                        <a:rPr lang="ru-RU" sz="1400" dirty="0"/>
                        <a:t> каждого компонента, умноженных на его объемную долю (произведения, средневзвешенные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7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err="1"/>
                        <a:t>J</a:t>
                      </a:r>
                      <a:r>
                        <a:rPr lang="en-US" sz="1400" baseline="-25000" dirty="0" err="1"/>
                        <a:t>x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чувствительности каждого компонента (</a:t>
                      </a:r>
                      <a:r>
                        <a:rPr lang="en-US" sz="1400" dirty="0"/>
                        <a:t>J</a:t>
                      </a:r>
                      <a:r>
                        <a:rPr lang="ru-RU" sz="1400" dirty="0"/>
                        <a:t>)</a:t>
                      </a:r>
                      <a:r>
                        <a:rPr lang="en-US" sz="1400" dirty="0"/>
                        <a:t> </a:t>
                      </a:r>
                      <a:r>
                        <a:rPr lang="ru-RU" sz="1400" dirty="0"/>
                        <a:t>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25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O</a:t>
                      </a:r>
                      <a:r>
                        <a:rPr lang="en-US" sz="1400" baseline="-25000" dirty="0"/>
                        <a:t>1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квадрата процентного содержания олефинов в каждом компоненте 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4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O</a:t>
                      </a:r>
                      <a:r>
                        <a:rPr lang="en-US" sz="1400" baseline="-25000" dirty="0"/>
                        <a:t>2</a:t>
                      </a:r>
                      <a:endParaRPr lang="ru-RU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Квадрат суммы произведений процентного содержания олефинов в каждом компоненте на его объемную долю (квадрат суммы, средневзвешенной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9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4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Сумма произведений квадрата содержания ароматических углеводородов в каждом компоненте на его объемную долю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4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Квадрат суммы произведений процентного содержания ароматических углеводородов в каждом компоненте на его объемную долю (квадрат суммы, средневзвешенной по объему).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34968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C9E50F3-85A1-4D7B-993E-9F06349EC8E9}"/>
              </a:ext>
            </a:extLst>
          </p:cNvPr>
          <p:cNvSpPr txBox="1"/>
          <p:nvPr/>
        </p:nvSpPr>
        <p:spPr>
          <a:xfrm>
            <a:off x="1499754" y="5464486"/>
            <a:ext cx="2474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Поправочные коэффициенты: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FD7461-A77B-4AC7-A985-5EE1B8CE96D3}"/>
                  </a:ext>
                </a:extLst>
              </p:cNvPr>
              <p:cNvSpPr txBox="1"/>
              <p:nvPr/>
            </p:nvSpPr>
            <p:spPr>
              <a:xfrm>
                <a:off x="3846152" y="5805199"/>
                <a:ext cx="4676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=0.04307;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=0.00061;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=−0.00046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FD7461-A77B-4AC7-A985-5EE1B8CE9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152" y="5805199"/>
                <a:ext cx="4676344" cy="276999"/>
              </a:xfrm>
              <a:prstGeom prst="rect">
                <a:avLst/>
              </a:prstGeom>
              <a:blipFill>
                <a:blip r:embed="rId3"/>
                <a:stretch>
                  <a:fillRect l="-782" r="-78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расч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об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200" y="1175317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Изучение данных по смешению компонентов бензина показало, что нелинейность поведения компонентов бензина при смешении можно описать следующим образом: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32531"/>
              </p:ext>
            </p:extLst>
          </p:nvPr>
        </p:nvGraphicFramePr>
        <p:xfrm>
          <a:off x="855290" y="2536041"/>
          <a:ext cx="1093470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 err="1"/>
                        <a:t>расч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Расчетное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(1,2)</a:t>
                      </a:r>
                      <a:r>
                        <a:rPr lang="en-US" dirty="0"/>
                        <a:t>..I</a:t>
                      </a:r>
                      <a:r>
                        <a:rPr lang="en-US" baseline="-25000" dirty="0"/>
                        <a:t>(8,9)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Коэффициенты взаимодействия компонентов;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каждого компонента.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128658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 взаимодействия для бинарной смеси можно рассчитать по следующей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факт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об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7084E9-CB32-4A87-A601-16D73C01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08741"/>
              </p:ext>
            </p:extLst>
          </p:nvPr>
        </p:nvGraphicFramePr>
        <p:xfrm>
          <a:off x="3861724" y="4607247"/>
          <a:ext cx="824692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272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407514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6972135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(A,B)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 взаимодействия компонентов А и 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факт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Свойство смеси, определенное в лаборатории;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 смеси;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компонентов А и 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739479" y="6340700"/>
            <a:ext cx="1103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/>
              <a:t>*Ю.А. Смышляева, Э.Д. Иванчина, А.В. Кравцов, Ч.Т. </a:t>
            </a:r>
            <a:r>
              <a:rPr lang="ru-RU" sz="1200" dirty="0" err="1"/>
              <a:t>Зыонг</a:t>
            </a:r>
            <a:r>
              <a:rPr lang="ru-RU" sz="1200" dirty="0"/>
              <a:t>, Ф. Фан</a:t>
            </a:r>
            <a:r>
              <a:rPr lang="en-US" sz="1200" dirty="0"/>
              <a:t> </a:t>
            </a:r>
            <a:r>
              <a:rPr lang="ru-RU" sz="1200" dirty="0"/>
              <a:t>Разработка базы данных по октановым числам для математической модели</a:t>
            </a:r>
            <a:r>
              <a:rPr lang="en-US" sz="1200" dirty="0"/>
              <a:t> </a:t>
            </a:r>
            <a:r>
              <a:rPr lang="ru-RU" sz="1200" dirty="0"/>
              <a:t>процесса компаундирования товарных бензинов</a:t>
            </a:r>
            <a:r>
              <a:rPr lang="en-US" sz="1200" dirty="0"/>
              <a:t> // </a:t>
            </a:r>
            <a:r>
              <a:rPr lang="ru-RU" sz="1200" dirty="0"/>
              <a:t>Известия Томского политехнического университета. 2011. Т. 318. №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Октановое число смешения можно представить в виде суммы двух составляющих: аддитивной и неаддитивной: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94019"/>
              </p:ext>
            </p:extLst>
          </p:nvPr>
        </p:nvGraphicFramePr>
        <p:xfrm>
          <a:off x="739479" y="2643387"/>
          <a:ext cx="1093470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ru-RU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смешения компонентов бензина;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В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Суммарное отклонение октановых чисел от аддитивности;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Концентрация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компонента, </a:t>
                      </a:r>
                      <a:r>
                        <a:rPr lang="ru-RU" dirty="0" err="1"/>
                        <a:t>отн</a:t>
                      </a:r>
                      <a:r>
                        <a:rPr lang="ru-RU" dirty="0"/>
                        <a:t>. ед.;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</a:t>
                      </a:r>
                      <a:r>
                        <a:rPr lang="en-US" dirty="0"/>
                        <a:t>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Количество компонентов.</a:t>
                      </a:r>
                      <a:r>
                        <a:rPr lang="ru-RU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7166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675913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Суммарное отклонение В определяется следующим образом: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/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ОЧ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  <m:t>ОЧ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+В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0D519F-212D-41D8-8728-6E218D0F35B5}"/>
              </a:ext>
            </a:extLst>
          </p:cNvPr>
          <p:cNvSpPr/>
          <p:nvPr/>
        </p:nvSpPr>
        <p:spPr>
          <a:xfrm>
            <a:off x="4939145" y="5431594"/>
            <a:ext cx="6833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В</a:t>
            </a:r>
            <a:r>
              <a:rPr lang="en-US" i="1" baseline="-25000" dirty="0" err="1"/>
              <a:t>i</a:t>
            </a:r>
            <a:r>
              <a:rPr lang="ru-RU" i="1" dirty="0"/>
              <a:t> В</a:t>
            </a:r>
            <a:r>
              <a:rPr lang="en-US" i="1" baseline="-25000" dirty="0"/>
              <a:t>j</a:t>
            </a:r>
            <a:r>
              <a:rPr lang="ru-RU" dirty="0"/>
              <a:t> – величины, характеризующие склонность </a:t>
            </a:r>
            <a:r>
              <a:rPr lang="en-US" i="1" dirty="0" err="1"/>
              <a:t>i</a:t>
            </a:r>
            <a:r>
              <a:rPr lang="ru-RU" dirty="0"/>
              <a:t>-й молекулы к межмолекулярному взаимодействию </a:t>
            </a:r>
            <a:r>
              <a:rPr lang="en-US" dirty="0"/>
              <a:t>c </a:t>
            </a:r>
            <a:r>
              <a:rPr lang="en-US" i="1" dirty="0"/>
              <a:t>j</a:t>
            </a:r>
            <a:r>
              <a:rPr lang="ru-RU" dirty="0"/>
              <a:t>-й молекулой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Используя неаддитивную методику расчета октановых чисел, разработанную в ТПУ, определить октановое число смешения 6-ти потоков различного состава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Считать исходные данные (из текстового файла);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состав смеси;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октановое число смеси произвольного состава;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556D2-B2AA-489F-BFB5-A8DCB3CEEAEF}"/>
              </a:ext>
            </a:extLst>
          </p:cNvPr>
          <p:cNvSpPr txBox="1"/>
          <p:nvPr/>
        </p:nvSpPr>
        <p:spPr>
          <a:xfrm>
            <a:off x="856874" y="45512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Программную реализацию выполнить в среде </a:t>
            </a:r>
            <a:r>
              <a:rPr lang="en-US" dirty="0"/>
              <a:t>PascalABC.NET</a:t>
            </a:r>
          </a:p>
          <a:p>
            <a:endParaRPr lang="en-US" dirty="0"/>
          </a:p>
          <a:p>
            <a:r>
              <a:rPr lang="ru-RU" dirty="0"/>
              <a:t>Скачать актуальную версию можно по ссылке:</a:t>
            </a:r>
            <a:endParaRPr lang="en-US" dirty="0"/>
          </a:p>
          <a:p>
            <a:r>
              <a:rPr lang="en-US" dirty="0">
                <a:hlinkClick r:id="rId4"/>
              </a:rPr>
              <a:t>http://pascalabc.net/ssyilki-dlya-skachivaniya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7782</TotalTime>
  <Words>800</Words>
  <Application>Microsoft Office PowerPoint</Application>
  <PresentationFormat>Широкоэкранный</PresentationFormat>
  <Paragraphs>124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Тема Office</vt:lpstr>
      <vt:lpstr>Graph</vt:lpstr>
      <vt:lpstr>Системный анализ процессов химической технологии</vt:lpstr>
      <vt:lpstr>ОКТАНОВОЕ ЧИСЛО</vt:lpstr>
      <vt:lpstr>ОКТАНОВЫЕ ЧИСЛА ИНДИВИДУАЛЬНЫХ УГЛЕВОДОРОДОВ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Задача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85</cp:revision>
  <dcterms:created xsi:type="dcterms:W3CDTF">2020-11-19T09:51:55Z</dcterms:created>
  <dcterms:modified xsi:type="dcterms:W3CDTF">2022-01-26T02:04:09Z</dcterms:modified>
</cp:coreProperties>
</file>